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45699" tIns="45699" rIns="45699" bIns="45699" anchor="b"/>
          <a:lstStyle>
            <a:lvl1pPr algn="ctr">
              <a:lnSpc>
                <a:spcPct val="90000"/>
              </a:lnSpc>
              <a:defRPr sz="6000"/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 lIns="45699" tIns="45699" rIns="45699" bIns="45699"/>
          <a:lstStyle>
            <a:lvl1pPr marL="406400" indent="-355600" algn="ctr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/>
            </a:lvl1pPr>
            <a:lvl2pPr marL="406400" indent="127000" algn="ctr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/>
            </a:lvl2pPr>
            <a:lvl3pPr marL="406400" indent="609600" algn="ctr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/>
            </a:lvl3pPr>
            <a:lvl4pPr marL="406400" indent="1079500" algn="ctr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/>
            </a:lvl4pPr>
            <a:lvl5pPr marL="406400" indent="1536700" algn="ctr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21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2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0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lnSpc>
                <a:spcPct val="90000"/>
              </a:lnSpc>
              <a:spcBef>
                <a:spcPts val="1000"/>
              </a:spcBef>
              <a:buChar char="•"/>
            </a:lvl1pPr>
            <a:lvl2pPr marL="971550" indent="-400050">
              <a:lnSpc>
                <a:spcPct val="90000"/>
              </a:lnSpc>
              <a:spcBef>
                <a:spcPts val="1000"/>
              </a:spcBef>
              <a:buChar char="•"/>
            </a:lvl2pPr>
            <a:lvl3pPr marL="1508760" indent="-480060">
              <a:lnSpc>
                <a:spcPct val="90000"/>
              </a:lnSpc>
              <a:spcBef>
                <a:spcPts val="1000"/>
              </a:spcBef>
              <a:buChar char="•"/>
            </a:lvl3pPr>
            <a:lvl4pPr marL="2019300" indent="-533400">
              <a:lnSpc>
                <a:spcPct val="90000"/>
              </a:lnSpc>
              <a:spcBef>
                <a:spcPts val="1000"/>
              </a:spcBef>
              <a:buChar char="•"/>
            </a:lvl4pPr>
            <a:lvl5pPr marL="2476500" indent="-533400"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lIns="45699" tIns="45699" rIns="45699" bIns="45699" anchor="b"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9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 lIns="45699" tIns="45699" rIns="45699" bIns="45699"/>
          <a:lstStyle>
            <a:lvl1pPr marL="228600" indent="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228600" indent="4572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228600" indent="9144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228600" indent="13716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228600" indent="18288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48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lnSpc>
                <a:spcPct val="90000"/>
              </a:lnSpc>
              <a:spcBef>
                <a:spcPts val="1000"/>
              </a:spcBef>
              <a:buChar char="•"/>
            </a:lvl1pPr>
            <a:lvl2pPr marL="971550" indent="-400050">
              <a:lnSpc>
                <a:spcPct val="90000"/>
              </a:lnSpc>
              <a:spcBef>
                <a:spcPts val="1000"/>
              </a:spcBef>
              <a:buChar char="•"/>
            </a:lvl2pPr>
            <a:lvl3pPr marL="1508760" indent="-480060">
              <a:lnSpc>
                <a:spcPct val="90000"/>
              </a:lnSpc>
              <a:spcBef>
                <a:spcPts val="1000"/>
              </a:spcBef>
              <a:buChar char="•"/>
            </a:lvl3pPr>
            <a:lvl4pPr marL="2019300" indent="-533400">
              <a:lnSpc>
                <a:spcPct val="90000"/>
              </a:lnSpc>
              <a:spcBef>
                <a:spcPts val="1000"/>
              </a:spcBef>
              <a:buChar char="•"/>
            </a:lvl4pPr>
            <a:lvl5pPr marL="2476500" indent="-533400"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9" name="Google Shape;40;p13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lIns="45699" tIns="45699" rIns="45699" bIns="45699"/>
          <a:lstStyle/>
          <a:p>
            <a:pPr lvl="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pt-BR"/>
              <a:t>Clique para editar os estilos de texto Mestres</a:t>
            </a:r>
          </a:p>
        </p:txBody>
      </p:sp>
      <p:sp>
        <p:nvSpPr>
          <p:cNvPr id="5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58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lIns="45699" tIns="45699" rIns="45699" bIns="45699" anchor="b"/>
          <a:lstStyle>
            <a:lvl1pPr marL="228600" indent="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lvl1pPr>
            <a:lvl2pPr marL="228600" indent="4572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lvl2pPr>
            <a:lvl3pPr marL="228600" indent="9144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lvl3pPr>
            <a:lvl4pPr marL="228600" indent="13716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lvl4pPr>
            <a:lvl5pPr marL="228600" indent="18288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59" name="Google Shape;47;p14"/>
          <p:cNvSpPr txBox="1">
            <a:spLocks noGrp="1"/>
          </p:cNvSpPr>
          <p:nvPr>
            <p:ph type="body" sz="half" idx="21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 lIns="45699" tIns="45699" rIns="45699" bIns="45699"/>
          <a:lstStyle/>
          <a:p>
            <a:pPr lvl="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pt-BR"/>
              <a:t>Clique para editar os estilos de texto Mestres</a:t>
            </a:r>
          </a:p>
        </p:txBody>
      </p:sp>
      <p:sp>
        <p:nvSpPr>
          <p:cNvPr id="60" name="Google Shape;48;p14"/>
          <p:cNvSpPr txBox="1">
            <a:spLocks noGrp="1"/>
          </p:cNvSpPr>
          <p:nvPr>
            <p:ph type="body" sz="quarter" idx="2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lIns="45699" tIns="45699" rIns="45699" bIns="45699" anchor="b"/>
          <a:lstStyle/>
          <a:p>
            <a:pPr marL="228600" lvl="0" indent="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2400" b="1"/>
            </a:pPr>
            <a:r>
              <a:rPr lang="pt-BR"/>
              <a:t>Clique para editar os estilos de texto Mestres</a:t>
            </a:r>
          </a:p>
        </p:txBody>
      </p:sp>
      <p:sp>
        <p:nvSpPr>
          <p:cNvPr id="61" name="Google Shape;49;p14"/>
          <p:cNvSpPr txBox="1">
            <a:spLocks noGrp="1"/>
          </p:cNvSpPr>
          <p:nvPr>
            <p:ph type="body" sz="half" idx="2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lIns="45699" tIns="45699" rIns="45699" bIns="45699"/>
          <a:lstStyle/>
          <a:p>
            <a:pPr lvl="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pt-BR"/>
              <a:t>Clique para editar os estilos de texto Mestres</a:t>
            </a:r>
          </a:p>
        </p:txBody>
      </p:sp>
      <p:sp>
        <p:nvSpPr>
          <p:cNvPr id="62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 do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7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o do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699" tIns="45699" rIns="45699" bIns="45699" anchor="b"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85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45699" tIns="45699" rIns="45699" bIns="45699"/>
          <a:lstStyle>
            <a:lvl1pPr indent="-431800">
              <a:lnSpc>
                <a:spcPct val="90000"/>
              </a:lnSpc>
              <a:spcBef>
                <a:spcPts val="1000"/>
              </a:spcBef>
              <a:buSzPts val="3200"/>
              <a:buChar char="•"/>
              <a:defRPr sz="3200"/>
            </a:lvl1pPr>
            <a:lvl2pPr marL="972457" indent="-464457">
              <a:lnSpc>
                <a:spcPct val="90000"/>
              </a:lnSpc>
              <a:spcBef>
                <a:spcPts val="1000"/>
              </a:spcBef>
              <a:buSzPts val="3200"/>
              <a:buChar char="•"/>
              <a:defRPr sz="3200"/>
            </a:lvl2pPr>
            <a:lvl3pPr indent="-508000">
              <a:lnSpc>
                <a:spcPct val="90000"/>
              </a:lnSpc>
              <a:spcBef>
                <a:spcPts val="1000"/>
              </a:spcBef>
              <a:buSzPts val="3200"/>
              <a:buChar char="•"/>
              <a:defRPr sz="3200"/>
            </a:lvl3pPr>
            <a:lvl4pPr marL="2042160" indent="-568960">
              <a:lnSpc>
                <a:spcPct val="90000"/>
              </a:lnSpc>
              <a:spcBef>
                <a:spcPts val="1000"/>
              </a:spcBef>
              <a:buSzPts val="3200"/>
              <a:buChar char="•"/>
              <a:defRPr sz="3200"/>
            </a:lvl4pPr>
            <a:lvl5pPr marL="2499360" indent="-568960">
              <a:lnSpc>
                <a:spcPct val="90000"/>
              </a:lnSpc>
              <a:spcBef>
                <a:spcPts val="1000"/>
              </a:spcBef>
              <a:buSzPts val="3200"/>
              <a:buChar char="•"/>
              <a:defRPr sz="3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86" name="Google Shape;65;p17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 lIns="45699" tIns="45699" rIns="45699" bIns="45699"/>
          <a:lstStyle/>
          <a:p>
            <a:pPr marL="228600" lvl="0" indent="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pPr>
            <a:r>
              <a:rPr lang="pt-BR"/>
              <a:t>Clique para editar os estilos de texto Mestres</a:t>
            </a:r>
          </a:p>
        </p:txBody>
      </p:sp>
      <p:sp>
        <p:nvSpPr>
          <p:cNvPr id="87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o do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699" tIns="45699" rIns="45699" bIns="45699" anchor="b"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95" name="Google Shape;71;p18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pt-BR"/>
              <a:t>Clique no ícone para adicionar uma imagem</a:t>
            </a:r>
            <a:endParaRPr/>
          </a:p>
        </p:txBody>
      </p:sp>
      <p:sp>
        <p:nvSpPr>
          <p:cNvPr id="96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 lIns="45699" tIns="45699" rIns="45699" bIns="45699"/>
          <a:lstStyle>
            <a:lvl1pPr marL="228600" indent="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lvl1pPr>
            <a:lvl2pPr marL="228600" indent="4572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lvl2pPr>
            <a:lvl3pPr marL="228600" indent="9144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lvl3pPr>
            <a:lvl4pPr marL="228600" indent="13716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lvl4pPr>
            <a:lvl5pPr marL="228600" indent="1828800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defRPr sz="16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97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o do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05" name="Nível de Corpo Um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lnSpc>
                <a:spcPct val="90000"/>
              </a:lnSpc>
              <a:spcBef>
                <a:spcPts val="1000"/>
              </a:spcBef>
              <a:buChar char="•"/>
            </a:lvl1pPr>
            <a:lvl2pPr marL="971550" indent="-400050">
              <a:lnSpc>
                <a:spcPct val="90000"/>
              </a:lnSpc>
              <a:spcBef>
                <a:spcPts val="1000"/>
              </a:spcBef>
              <a:buChar char="•"/>
            </a:lvl2pPr>
            <a:lvl3pPr marL="1508760" indent="-480060">
              <a:lnSpc>
                <a:spcPct val="90000"/>
              </a:lnSpc>
              <a:spcBef>
                <a:spcPts val="1000"/>
              </a:spcBef>
              <a:buChar char="•"/>
            </a:lvl3pPr>
            <a:lvl4pPr marL="2019300" indent="-533400">
              <a:lnSpc>
                <a:spcPct val="90000"/>
              </a:lnSpc>
              <a:spcBef>
                <a:spcPts val="1000"/>
              </a:spcBef>
              <a:buChar char="•"/>
            </a:lvl4pPr>
            <a:lvl5pPr marL="2476500" indent="-533400"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106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o do Título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14" name="Nível de Corpo Um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lnSpc>
                <a:spcPct val="90000"/>
              </a:lnSpc>
              <a:spcBef>
                <a:spcPts val="1000"/>
              </a:spcBef>
              <a:buChar char="•"/>
            </a:lvl1pPr>
            <a:lvl2pPr marL="971550" indent="-400050">
              <a:lnSpc>
                <a:spcPct val="90000"/>
              </a:lnSpc>
              <a:spcBef>
                <a:spcPts val="1000"/>
              </a:spcBef>
              <a:buChar char="•"/>
            </a:lvl2pPr>
            <a:lvl3pPr marL="1508760" indent="-480060">
              <a:lnSpc>
                <a:spcPct val="90000"/>
              </a:lnSpc>
              <a:spcBef>
                <a:spcPts val="1000"/>
              </a:spcBef>
              <a:buChar char="•"/>
            </a:lvl3pPr>
            <a:lvl4pPr marL="2019300" indent="-533400">
              <a:lnSpc>
                <a:spcPct val="90000"/>
              </a:lnSpc>
              <a:spcBef>
                <a:spcPts val="1000"/>
              </a:spcBef>
              <a:buChar char="•"/>
            </a:lvl4pPr>
            <a:lvl5pPr marL="2476500" indent="-533400"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115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1" cy="7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1" cy="45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49020" y="6296048"/>
            <a:ext cx="379192" cy="367950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300">
                <a:solidFill>
                  <a:srgbClr val="44546A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342900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●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67316" marR="0" indent="-370416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○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498600" marR="0" indent="-444500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■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051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●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623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○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195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■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3767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●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339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○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291188" marR="0" indent="-493888" algn="l" defTabSz="914400" rtl="0" eaLnBrk="1" latinLnBrk="0" hangingPunct="1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Char char="■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92;p1"/>
          <p:cNvSpPr/>
          <p:nvPr/>
        </p:nvSpPr>
        <p:spPr>
          <a:xfrm>
            <a:off x="8945216" y="3544956"/>
            <a:ext cx="3246784" cy="3313044"/>
          </a:xfrm>
          <a:prstGeom prst="rect">
            <a:avLst/>
          </a:prstGeom>
          <a:solidFill>
            <a:srgbClr val="EDB12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5" name="Google Shape;93;p1"/>
          <p:cNvSpPr/>
          <p:nvPr/>
        </p:nvSpPr>
        <p:spPr>
          <a:xfrm>
            <a:off x="-1" y="-1"/>
            <a:ext cx="3246785" cy="3313045"/>
          </a:xfrm>
          <a:prstGeom prst="rect">
            <a:avLst/>
          </a:prstGeom>
          <a:solidFill>
            <a:srgbClr val="001C5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26" name="Google Shape;94;p1" descr="Google Shape;94;p1"/>
          <p:cNvPicPr>
            <a:picLocks noChangeAspect="1"/>
          </p:cNvPicPr>
          <p:nvPr/>
        </p:nvPicPr>
        <p:blipFill>
          <a:blip r:embed="rId2"/>
          <a:srcRect t="25668" b="4514"/>
          <a:stretch>
            <a:fillRect/>
          </a:stretch>
        </p:blipFill>
        <p:spPr>
          <a:xfrm>
            <a:off x="0" y="591669"/>
            <a:ext cx="12192000" cy="5674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Google Shape;95;p1" descr="Google Shape;95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591669"/>
            <a:ext cx="12192001" cy="56746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Google Shape;96;p1" descr="Google Shape;96;p1"/>
          <p:cNvPicPr>
            <a:picLocks noChangeAspect="1"/>
          </p:cNvPicPr>
          <p:nvPr/>
        </p:nvPicPr>
        <p:blipFill>
          <a:blip r:embed="rId3">
            <a:alphaModFix amt="64999"/>
          </a:blip>
          <a:stretch>
            <a:fillRect/>
          </a:stretch>
        </p:blipFill>
        <p:spPr>
          <a:xfrm>
            <a:off x="-3" y="591669"/>
            <a:ext cx="12192001" cy="5674659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Google Shape;97;p1"/>
          <p:cNvSpPr txBox="1"/>
          <p:nvPr/>
        </p:nvSpPr>
        <p:spPr>
          <a:xfrm>
            <a:off x="2887775" y="3396324"/>
            <a:ext cx="6416450" cy="61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3400">
                <a:solidFill>
                  <a:srgbClr val="FFFFFF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</a:lstStyle>
          <a:p>
            <a:r>
              <a:t>Análise de viabilidade</a:t>
            </a:r>
          </a:p>
        </p:txBody>
      </p:sp>
      <p:sp>
        <p:nvSpPr>
          <p:cNvPr id="130" name="Google Shape;98;p1"/>
          <p:cNvSpPr txBox="1"/>
          <p:nvPr/>
        </p:nvSpPr>
        <p:spPr>
          <a:xfrm>
            <a:off x="3314701" y="4703885"/>
            <a:ext cx="5512776" cy="4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pt-BR" dirty="0" smtClean="0"/>
              <a:t>CONDOMÍNIO </a:t>
            </a:r>
            <a:r>
              <a:rPr lang="pt-BR" dirty="0" smtClean="0"/>
              <a:t>EDIFÍCIO DANILO ANTONINI</a:t>
            </a:r>
            <a:endParaRPr dirty="0"/>
          </a:p>
        </p:txBody>
      </p:sp>
      <p:pic>
        <p:nvPicPr>
          <p:cNvPr id="131" name="Google Shape;99;p1" descr="Google Shape;99;p1"/>
          <p:cNvPicPr>
            <a:picLocks noChangeAspect="1"/>
          </p:cNvPicPr>
          <p:nvPr/>
        </p:nvPicPr>
        <p:blipFill>
          <a:blip r:embed="rId4"/>
          <a:srcRect t="16817" r="5597" b="67053"/>
          <a:stretch>
            <a:fillRect/>
          </a:stretch>
        </p:blipFill>
        <p:spPr>
          <a:xfrm>
            <a:off x="3246776" y="7"/>
            <a:ext cx="6507905" cy="370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Google Shape;100;p1" descr="Google Shape;100;p1"/>
          <p:cNvPicPr>
            <a:picLocks noChangeAspect="1"/>
          </p:cNvPicPr>
          <p:nvPr/>
        </p:nvPicPr>
        <p:blipFill>
          <a:blip r:embed="rId4"/>
          <a:srcRect t="16817" r="64644" b="67053"/>
          <a:stretch>
            <a:fillRect/>
          </a:stretch>
        </p:blipFill>
        <p:spPr>
          <a:xfrm>
            <a:off x="9754675" y="0"/>
            <a:ext cx="2437327" cy="370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Google Shape;101;p1" descr="Google Shape;101;p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20">
            <a:off x="5844601" y="2650338"/>
            <a:ext cx="502800" cy="502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Google Shape;102;p1" descr="Google Shape;102;p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60" y="5685182"/>
            <a:ext cx="758382" cy="1971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Google Shape;103;p1" descr="Google Shape;103;p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322" y="5673188"/>
            <a:ext cx="209174" cy="209174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04;p1"/>
          <p:cNvSpPr txBox="1"/>
          <p:nvPr/>
        </p:nvSpPr>
        <p:spPr>
          <a:xfrm>
            <a:off x="1496703" y="5629862"/>
            <a:ext cx="2687450" cy="30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/behonestbrasil</a:t>
            </a:r>
          </a:p>
        </p:txBody>
      </p:sp>
      <p:sp>
        <p:nvSpPr>
          <p:cNvPr id="137" name="Google Shape;105;p1"/>
          <p:cNvSpPr txBox="1"/>
          <p:nvPr/>
        </p:nvSpPr>
        <p:spPr>
          <a:xfrm>
            <a:off x="9353225" y="5623874"/>
            <a:ext cx="2345751" cy="30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behonestbrasil.com.br</a:t>
            </a:r>
          </a:p>
        </p:txBody>
      </p:sp>
      <p:pic>
        <p:nvPicPr>
          <p:cNvPr id="138" name="Google Shape;106;p1" descr="Google Shape;106;p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4199" y="1088450"/>
            <a:ext cx="1723603" cy="1008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11;p2" descr="Google Shape;111;p2"/>
          <p:cNvPicPr>
            <a:picLocks noChangeAspect="1"/>
          </p:cNvPicPr>
          <p:nvPr/>
        </p:nvPicPr>
        <p:blipFill>
          <a:blip r:embed="rId2"/>
          <a:srcRect l="19405" r="24343" b="36153"/>
          <a:stretch>
            <a:fillRect/>
          </a:stretch>
        </p:blipFill>
        <p:spPr>
          <a:xfrm rot="16200000">
            <a:off x="7465654" y="2131651"/>
            <a:ext cx="6858000" cy="2594694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Google Shape;112;p2"/>
          <p:cNvSpPr txBox="1"/>
          <p:nvPr/>
        </p:nvSpPr>
        <p:spPr>
          <a:xfrm>
            <a:off x="822172" y="1281782"/>
            <a:ext cx="550363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800" b="1">
                <a:solidFill>
                  <a:srgbClr val="001C54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pt-BR" sz="3200" dirty="0" smtClean="0"/>
              <a:t>EDIFICO DANILO ANTONINI</a:t>
            </a:r>
            <a:endParaRPr lang="pt-BR" sz="3200" dirty="0"/>
          </a:p>
        </p:txBody>
      </p:sp>
      <p:sp>
        <p:nvSpPr>
          <p:cNvPr id="142" name="Google Shape;113;p2"/>
          <p:cNvSpPr txBox="1"/>
          <p:nvPr/>
        </p:nvSpPr>
        <p:spPr>
          <a:xfrm>
            <a:off x="858004" y="429006"/>
            <a:ext cx="2039400" cy="7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2200">
                <a:solidFill>
                  <a:srgbClr val="35384C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endParaRPr dirty="0"/>
          </a:p>
        </p:txBody>
      </p:sp>
      <p:pic>
        <p:nvPicPr>
          <p:cNvPr id="143" name="Google Shape;114;p2" descr="Google Shape;114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14" y="644958"/>
            <a:ext cx="287565" cy="287565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Google Shape;115;p2"/>
          <p:cNvSpPr txBox="1"/>
          <p:nvPr/>
        </p:nvSpPr>
        <p:spPr>
          <a:xfrm>
            <a:off x="889928" y="841494"/>
            <a:ext cx="2649002" cy="61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2800">
                <a:solidFill>
                  <a:srgbClr val="EDB125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r>
              <a:rPr lang="pt-BR" dirty="0"/>
              <a:t>Condomínio</a:t>
            </a:r>
            <a:endParaRPr dirty="0"/>
          </a:p>
        </p:txBody>
      </p:sp>
      <p:sp>
        <p:nvSpPr>
          <p:cNvPr id="145" name="Google Shape;116;p2"/>
          <p:cNvSpPr/>
          <p:nvPr/>
        </p:nvSpPr>
        <p:spPr>
          <a:xfrm flipV="1">
            <a:off x="685365" y="1789043"/>
            <a:ext cx="1" cy="3975653"/>
          </a:xfrm>
          <a:prstGeom prst="line">
            <a:avLst/>
          </a:prstGeom>
          <a:ln w="28575">
            <a:solidFill>
              <a:srgbClr val="001C54"/>
            </a:solidFill>
            <a:prstDash val="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46" name="Google Shape;117;p2"/>
          <p:cNvSpPr txBox="1"/>
          <p:nvPr/>
        </p:nvSpPr>
        <p:spPr>
          <a:xfrm>
            <a:off x="907598" y="2932650"/>
            <a:ext cx="4011902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pt-BR"/>
              <a:t> Rua: Guajajaras, n: 1172, Bairro: Lourdes, CEP: 30.180-100, Belo Horizonte - MG.</a:t>
            </a:r>
            <a:endParaRPr dirty="0"/>
          </a:p>
        </p:txBody>
      </p:sp>
      <p:sp>
        <p:nvSpPr>
          <p:cNvPr id="147" name="Google Shape;118;p2"/>
          <p:cNvSpPr txBox="1"/>
          <p:nvPr/>
        </p:nvSpPr>
        <p:spPr>
          <a:xfrm>
            <a:off x="907598" y="2530647"/>
            <a:ext cx="16827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DE5E36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Local</a:t>
            </a:r>
          </a:p>
        </p:txBody>
      </p:sp>
      <p:sp>
        <p:nvSpPr>
          <p:cNvPr id="148" name="Google Shape;119;p2"/>
          <p:cNvSpPr txBox="1"/>
          <p:nvPr/>
        </p:nvSpPr>
        <p:spPr>
          <a:xfrm>
            <a:off x="950298" y="4240538"/>
            <a:ext cx="4011901" cy="40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pt-BR" dirty="0" smtClean="0"/>
              <a:t>105</a:t>
            </a:r>
            <a:r>
              <a:rPr lang="pt-BR" dirty="0" smtClean="0"/>
              <a:t> </a:t>
            </a:r>
            <a:r>
              <a:rPr lang="pt-BR" dirty="0"/>
              <a:t>unidades</a:t>
            </a:r>
            <a:endParaRPr dirty="0"/>
          </a:p>
        </p:txBody>
      </p:sp>
      <p:sp>
        <p:nvSpPr>
          <p:cNvPr id="149" name="Google Shape;120;p2"/>
          <p:cNvSpPr txBox="1"/>
          <p:nvPr/>
        </p:nvSpPr>
        <p:spPr>
          <a:xfrm>
            <a:off x="950297" y="3865733"/>
            <a:ext cx="36879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DE5E36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Unidades ou Pessoas</a:t>
            </a:r>
          </a:p>
        </p:txBody>
      </p:sp>
      <p:sp>
        <p:nvSpPr>
          <p:cNvPr id="150" name="Google Shape;121;p2"/>
          <p:cNvSpPr txBox="1"/>
          <p:nvPr/>
        </p:nvSpPr>
        <p:spPr>
          <a:xfrm>
            <a:off x="950298" y="5430473"/>
            <a:ext cx="4011901" cy="703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dirty="0" err="1"/>
              <a:t>Classe</a:t>
            </a:r>
            <a:r>
              <a:rPr dirty="0"/>
              <a:t> </a:t>
            </a:r>
            <a:r>
              <a:rPr lang="pt-BR" dirty="0"/>
              <a:t>B</a:t>
            </a:r>
            <a:endParaRPr dirty="0"/>
          </a:p>
          <a:p>
            <a:pPr>
              <a:defRPr sz="1000"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dirty="0"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dirty="0">
              <a:solidFill>
                <a:srgbClr val="001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1" name="Google Shape;122;p2"/>
          <p:cNvSpPr txBox="1"/>
          <p:nvPr/>
        </p:nvSpPr>
        <p:spPr>
          <a:xfrm>
            <a:off x="950297" y="5054845"/>
            <a:ext cx="26319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DE5E36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Público</a:t>
            </a:r>
          </a:p>
        </p:txBody>
      </p:sp>
      <p:pic>
        <p:nvPicPr>
          <p:cNvPr id="152" name="Google Shape;125;p2" descr="Google Shape;125;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056" y="5905849"/>
            <a:ext cx="1048144" cy="652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200" y="8790"/>
            <a:ext cx="2987558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30;p3"/>
          <p:cNvSpPr/>
          <p:nvPr/>
        </p:nvSpPr>
        <p:spPr>
          <a:xfrm>
            <a:off x="0" y="1548932"/>
            <a:ext cx="12192000" cy="3688603"/>
          </a:xfrm>
          <a:prstGeom prst="rect">
            <a:avLst/>
          </a:prstGeom>
          <a:solidFill>
            <a:srgbClr val="DE5E36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pic>
        <p:nvPicPr>
          <p:cNvPr id="157" name="Google Shape;132;p3" descr="Google Shape;132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14" y="840065"/>
            <a:ext cx="287565" cy="287565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Google Shape;133;p3"/>
          <p:cNvSpPr txBox="1"/>
          <p:nvPr/>
        </p:nvSpPr>
        <p:spPr>
          <a:xfrm>
            <a:off x="873025" y="693924"/>
            <a:ext cx="3321001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>
                <a:solidFill>
                  <a:srgbClr val="001C5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r>
              <a:rPr lang="pt-BR" dirty="0"/>
              <a:t>I</a:t>
            </a:r>
            <a:r>
              <a:rPr dirty="0" err="1"/>
              <a:t>nvestimento</a:t>
            </a:r>
            <a:endParaRPr dirty="0"/>
          </a:p>
        </p:txBody>
      </p:sp>
      <p:sp>
        <p:nvSpPr>
          <p:cNvPr id="159" name="Google Shape;134;p3"/>
          <p:cNvSpPr txBox="1"/>
          <p:nvPr/>
        </p:nvSpPr>
        <p:spPr>
          <a:xfrm>
            <a:off x="751710" y="2299051"/>
            <a:ext cx="4011902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/>
              <a:t>R$ </a:t>
            </a:r>
            <a:r>
              <a:rPr lang="pt-BR" dirty="0" smtClean="0"/>
              <a:t>7.5</a:t>
            </a:r>
            <a:r>
              <a:rPr lang="pt-BR" dirty="0" smtClean="0"/>
              <a:t>00</a:t>
            </a:r>
            <a:endParaRPr dirty="0"/>
          </a:p>
        </p:txBody>
      </p:sp>
      <p:sp>
        <p:nvSpPr>
          <p:cNvPr id="160" name="Google Shape;135;p3"/>
          <p:cNvSpPr txBox="1"/>
          <p:nvPr/>
        </p:nvSpPr>
        <p:spPr>
          <a:xfrm>
            <a:off x="1032951" y="1897048"/>
            <a:ext cx="2308125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 err="1" smtClean="0"/>
              <a:t>Estoque</a:t>
            </a:r>
            <a:r>
              <a:rPr lang="pt-BR" dirty="0" smtClean="0"/>
              <a:t> + Geladeiras</a:t>
            </a:r>
            <a:endParaRPr dirty="0"/>
          </a:p>
        </p:txBody>
      </p:sp>
      <p:sp>
        <p:nvSpPr>
          <p:cNvPr id="161" name="Google Shape;136;p3"/>
          <p:cNvSpPr txBox="1"/>
          <p:nvPr/>
        </p:nvSpPr>
        <p:spPr>
          <a:xfrm>
            <a:off x="729219" y="4667340"/>
            <a:ext cx="4011902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/>
              <a:t>R$ </a:t>
            </a:r>
            <a:r>
              <a:rPr lang="pt-BR" dirty="0" smtClean="0"/>
              <a:t>1.770</a:t>
            </a:r>
            <a:endParaRPr dirty="0"/>
          </a:p>
        </p:txBody>
      </p:sp>
      <p:sp>
        <p:nvSpPr>
          <p:cNvPr id="162" name="Google Shape;137;p3"/>
          <p:cNvSpPr txBox="1"/>
          <p:nvPr/>
        </p:nvSpPr>
        <p:spPr>
          <a:xfrm>
            <a:off x="1001677" y="4268502"/>
            <a:ext cx="3687902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 err="1"/>
              <a:t>Tecnologia</a:t>
            </a:r>
            <a:endParaRPr dirty="0"/>
          </a:p>
        </p:txBody>
      </p:sp>
      <p:sp>
        <p:nvSpPr>
          <p:cNvPr id="163" name="Google Shape;138;p3"/>
          <p:cNvSpPr txBox="1"/>
          <p:nvPr/>
        </p:nvSpPr>
        <p:spPr>
          <a:xfrm>
            <a:off x="964942" y="2693250"/>
            <a:ext cx="26319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 err="1"/>
              <a:t>Comunicação</a:t>
            </a:r>
            <a:r>
              <a:rPr dirty="0"/>
              <a:t> Visual</a:t>
            </a:r>
          </a:p>
        </p:txBody>
      </p:sp>
      <p:sp>
        <p:nvSpPr>
          <p:cNvPr id="164" name="Google Shape;139;p3"/>
          <p:cNvSpPr txBox="1"/>
          <p:nvPr/>
        </p:nvSpPr>
        <p:spPr>
          <a:xfrm>
            <a:off x="727848" y="3080889"/>
            <a:ext cx="4011902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/>
              <a:t>R$ </a:t>
            </a:r>
            <a:r>
              <a:rPr lang="pt-BR" dirty="0" smtClean="0"/>
              <a:t>1.000</a:t>
            </a:r>
            <a:endParaRPr dirty="0"/>
          </a:p>
        </p:txBody>
      </p:sp>
      <p:pic>
        <p:nvPicPr>
          <p:cNvPr id="165" name="Google Shape;140;p3" descr="Google Shape;140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50" y="1949779"/>
            <a:ext cx="316227" cy="316227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Google Shape;141;p3"/>
          <p:cNvSpPr txBox="1"/>
          <p:nvPr/>
        </p:nvSpPr>
        <p:spPr>
          <a:xfrm>
            <a:off x="974920" y="3477524"/>
            <a:ext cx="3872326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 err="1"/>
              <a:t>Móve</a:t>
            </a:r>
            <a:r>
              <a:rPr lang="pt-BR" dirty="0"/>
              <a:t>l principal </a:t>
            </a:r>
            <a:r>
              <a:rPr lang="pt-BR" dirty="0" smtClean="0"/>
              <a:t>fechado</a:t>
            </a:r>
            <a:endParaRPr dirty="0"/>
          </a:p>
        </p:txBody>
      </p:sp>
      <p:sp>
        <p:nvSpPr>
          <p:cNvPr id="167" name="Google Shape;142;p3"/>
          <p:cNvSpPr txBox="1"/>
          <p:nvPr/>
        </p:nvSpPr>
        <p:spPr>
          <a:xfrm>
            <a:off x="723595" y="3917523"/>
            <a:ext cx="1454042" cy="40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/>
              <a:t>R$ </a:t>
            </a:r>
            <a:r>
              <a:rPr lang="pt-BR" dirty="0" smtClean="0"/>
              <a:t>4.0</a:t>
            </a:r>
            <a:r>
              <a:rPr lang="pt-BR" dirty="0" smtClean="0"/>
              <a:t>00</a:t>
            </a:r>
            <a:endParaRPr lang="pt-BR" dirty="0" smtClean="0"/>
          </a:p>
        </p:txBody>
      </p:sp>
      <p:sp>
        <p:nvSpPr>
          <p:cNvPr id="168" name="Google Shape;143;p3"/>
          <p:cNvSpPr txBox="1"/>
          <p:nvPr/>
        </p:nvSpPr>
        <p:spPr>
          <a:xfrm>
            <a:off x="827873" y="6022947"/>
            <a:ext cx="32604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35384C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Total</a:t>
            </a:r>
          </a:p>
        </p:txBody>
      </p:sp>
      <p:sp>
        <p:nvSpPr>
          <p:cNvPr id="169" name="Google Shape;144;p3"/>
          <p:cNvSpPr txBox="1"/>
          <p:nvPr/>
        </p:nvSpPr>
        <p:spPr>
          <a:xfrm>
            <a:off x="1451145" y="5930613"/>
            <a:ext cx="4011901" cy="553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2400" b="1">
                <a:solidFill>
                  <a:srgbClr val="001A53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dirty="0" smtClean="0"/>
              <a:t>R$1</a:t>
            </a:r>
            <a:r>
              <a:rPr lang="pt-BR" dirty="0" smtClean="0"/>
              <a:t>4.2</a:t>
            </a:r>
            <a:r>
              <a:rPr lang="pt-BR" dirty="0" smtClean="0"/>
              <a:t>70,00</a:t>
            </a:r>
            <a:endParaRPr dirty="0"/>
          </a:p>
        </p:txBody>
      </p:sp>
      <p:pic>
        <p:nvPicPr>
          <p:cNvPr id="170" name="Google Shape;145;p3" descr="Google Shape;145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8" y="4373462"/>
            <a:ext cx="316227" cy="316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Google Shape;146;p3" descr="Google Shape;146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1" y="2768100"/>
            <a:ext cx="316227" cy="316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Google Shape;147;p3" descr="Google Shape;147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82" y="3573181"/>
            <a:ext cx="316227" cy="316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Google Shape;148;p3" descr="Google Shape;148;p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250" y="287349"/>
            <a:ext cx="889606" cy="55395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138;p3">
            <a:extLst>
              <a:ext uri="{FF2B5EF4-FFF2-40B4-BE49-F238E27FC236}">
                <a16:creationId xmlns:a16="http://schemas.microsoft.com/office/drawing/2014/main" id="{2AEEC4FD-393E-2AEE-54F5-2D7520E8DB0B}"/>
              </a:ext>
            </a:extLst>
          </p:cNvPr>
          <p:cNvSpPr txBox="1"/>
          <p:nvPr/>
        </p:nvSpPr>
        <p:spPr>
          <a:xfrm>
            <a:off x="1004837" y="4158035"/>
            <a:ext cx="3083437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endParaRPr lang="pt-BR" dirty="0"/>
          </a:p>
        </p:txBody>
      </p:sp>
      <p:sp>
        <p:nvSpPr>
          <p:cNvPr id="5" name="Google Shape;139;p3">
            <a:extLst>
              <a:ext uri="{FF2B5EF4-FFF2-40B4-BE49-F238E27FC236}">
                <a16:creationId xmlns:a16="http://schemas.microsoft.com/office/drawing/2014/main" id="{BEB7ED40-A8F3-EBF5-B16F-B0C53B0F0D54}"/>
              </a:ext>
            </a:extLst>
          </p:cNvPr>
          <p:cNvSpPr txBox="1"/>
          <p:nvPr/>
        </p:nvSpPr>
        <p:spPr>
          <a:xfrm>
            <a:off x="723596" y="4502381"/>
            <a:ext cx="4011902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endParaRPr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84" y="1165603"/>
            <a:ext cx="8325882" cy="5419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53;p4"/>
          <p:cNvSpPr/>
          <p:nvPr/>
        </p:nvSpPr>
        <p:spPr>
          <a:xfrm>
            <a:off x="8006950" y="2747149"/>
            <a:ext cx="3951900" cy="2727901"/>
          </a:xfrm>
          <a:prstGeom prst="rect">
            <a:avLst/>
          </a:prstGeom>
          <a:solidFill>
            <a:srgbClr val="2374B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77" name="Google Shape;154;p4"/>
          <p:cNvSpPr/>
          <p:nvPr/>
        </p:nvSpPr>
        <p:spPr>
          <a:xfrm flipH="1" flipV="1">
            <a:off x="684096" y="1252005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78" name="Google Shape;155;p4"/>
          <p:cNvSpPr txBox="1"/>
          <p:nvPr/>
        </p:nvSpPr>
        <p:spPr>
          <a:xfrm>
            <a:off x="684095" y="695151"/>
            <a:ext cx="10254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179" name="Google Shape;156;p4"/>
          <p:cNvSpPr txBox="1"/>
          <p:nvPr/>
        </p:nvSpPr>
        <p:spPr>
          <a:xfrm>
            <a:off x="1709467" y="448930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01</a:t>
            </a:r>
          </a:p>
        </p:txBody>
      </p:sp>
      <p:sp>
        <p:nvSpPr>
          <p:cNvPr id="180" name="Google Shape;159;p4"/>
          <p:cNvSpPr txBox="1"/>
          <p:nvPr/>
        </p:nvSpPr>
        <p:spPr>
          <a:xfrm>
            <a:off x="583193" y="1618451"/>
            <a:ext cx="3907801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pt-BR" dirty="0" smtClean="0"/>
              <a:t>105</a:t>
            </a:r>
            <a:r>
              <a:rPr dirty="0" smtClean="0"/>
              <a:t> </a:t>
            </a:r>
            <a:r>
              <a:rPr dirty="0"/>
              <a:t>x R$ </a:t>
            </a:r>
            <a:r>
              <a:rPr lang="pt-BR" dirty="0"/>
              <a:t>100</a:t>
            </a:r>
            <a:r>
              <a:rPr dirty="0"/>
              <a:t> = </a:t>
            </a:r>
            <a:r>
              <a:rPr b="1" dirty="0">
                <a:solidFill>
                  <a:srgbClr val="2374B9"/>
                </a:solidFill>
              </a:rPr>
              <a:t>R$ </a:t>
            </a:r>
            <a:r>
              <a:rPr lang="pt-BR" b="1" dirty="0" smtClean="0">
                <a:solidFill>
                  <a:srgbClr val="2374B9"/>
                </a:solidFill>
              </a:rPr>
              <a:t>10.5</a:t>
            </a:r>
            <a:r>
              <a:rPr lang="pt-BR" b="1" dirty="0" smtClean="0">
                <a:solidFill>
                  <a:srgbClr val="2374B9"/>
                </a:solidFill>
              </a:rPr>
              <a:t>0</a:t>
            </a:r>
            <a:r>
              <a:rPr b="1" dirty="0">
                <a:solidFill>
                  <a:srgbClr val="2374B9"/>
                </a:solidFill>
              </a:rPr>
              <a:t>0</a:t>
            </a:r>
          </a:p>
        </p:txBody>
      </p:sp>
      <p:sp>
        <p:nvSpPr>
          <p:cNvPr id="181" name="Google Shape;160;p4"/>
          <p:cNvSpPr/>
          <p:nvPr/>
        </p:nvSpPr>
        <p:spPr>
          <a:xfrm flipH="1">
            <a:off x="684096" y="3408636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82" name="Google Shape;161;p4"/>
          <p:cNvSpPr txBox="1"/>
          <p:nvPr/>
        </p:nvSpPr>
        <p:spPr>
          <a:xfrm>
            <a:off x="684095" y="2851781"/>
            <a:ext cx="10254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183" name="Google Shape;162;p4"/>
          <p:cNvSpPr txBox="1"/>
          <p:nvPr/>
        </p:nvSpPr>
        <p:spPr>
          <a:xfrm>
            <a:off x="1709467" y="2605559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02</a:t>
            </a:r>
          </a:p>
        </p:txBody>
      </p:sp>
      <p:sp>
        <p:nvSpPr>
          <p:cNvPr id="184" name="Google Shape;163;p4"/>
          <p:cNvSpPr txBox="1"/>
          <p:nvPr/>
        </p:nvSpPr>
        <p:spPr>
          <a:xfrm>
            <a:off x="3070454" y="1721915"/>
            <a:ext cx="1453716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faturamento </a:t>
            </a:r>
          </a:p>
        </p:txBody>
      </p:sp>
      <p:sp>
        <p:nvSpPr>
          <p:cNvPr id="185" name="Google Shape;164;p4"/>
          <p:cNvSpPr txBox="1"/>
          <p:nvPr/>
        </p:nvSpPr>
        <p:spPr>
          <a:xfrm>
            <a:off x="529638" y="2018531"/>
            <a:ext cx="1982236" cy="27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lang="pt-BR" dirty="0" smtClean="0"/>
              <a:t>Unidades</a:t>
            </a:r>
            <a:r>
              <a:rPr dirty="0" smtClean="0"/>
              <a:t> </a:t>
            </a:r>
            <a:r>
              <a:rPr dirty="0"/>
              <a:t>x ticket </a:t>
            </a:r>
            <a:r>
              <a:rPr dirty="0" err="1"/>
              <a:t>médio</a:t>
            </a:r>
            <a:r>
              <a:rPr dirty="0"/>
              <a:t> </a:t>
            </a:r>
          </a:p>
        </p:txBody>
      </p:sp>
      <p:pic>
        <p:nvPicPr>
          <p:cNvPr id="186" name="Google Shape;165;p4" descr="Google Shape;165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775" y="1703005"/>
            <a:ext cx="295909" cy="2959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Google Shape;166;p4"/>
          <p:cNvSpPr txBox="1"/>
          <p:nvPr/>
        </p:nvSpPr>
        <p:spPr>
          <a:xfrm>
            <a:off x="632702" y="3684365"/>
            <a:ext cx="3907801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pt-BR" dirty="0" smtClean="0"/>
              <a:t>105</a:t>
            </a:r>
            <a:r>
              <a:rPr lang="pt-BR" dirty="0" smtClean="0"/>
              <a:t> </a:t>
            </a:r>
            <a:r>
              <a:rPr lang="pt-BR" dirty="0"/>
              <a:t>x R$ 75 = </a:t>
            </a:r>
            <a:r>
              <a:rPr lang="pt-BR" b="1" dirty="0">
                <a:solidFill>
                  <a:srgbClr val="2374B9"/>
                </a:solidFill>
              </a:rPr>
              <a:t>R$ </a:t>
            </a:r>
            <a:r>
              <a:rPr lang="pt-BR" b="1" dirty="0" smtClean="0">
                <a:solidFill>
                  <a:srgbClr val="2374B9"/>
                </a:solidFill>
              </a:rPr>
              <a:t>7.875</a:t>
            </a:r>
            <a:endParaRPr lang="pt-BR" b="1" dirty="0">
              <a:solidFill>
                <a:srgbClr val="2374B9"/>
              </a:solidFill>
            </a:endParaRPr>
          </a:p>
        </p:txBody>
      </p:sp>
      <p:sp>
        <p:nvSpPr>
          <p:cNvPr id="188" name="Google Shape;167;p4"/>
          <p:cNvSpPr txBox="1"/>
          <p:nvPr/>
        </p:nvSpPr>
        <p:spPr>
          <a:xfrm>
            <a:off x="3221564" y="3787828"/>
            <a:ext cx="1453715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faturamento </a:t>
            </a:r>
          </a:p>
        </p:txBody>
      </p:sp>
      <p:sp>
        <p:nvSpPr>
          <p:cNvPr id="189" name="Google Shape;168;p4"/>
          <p:cNvSpPr txBox="1"/>
          <p:nvPr/>
        </p:nvSpPr>
        <p:spPr>
          <a:xfrm>
            <a:off x="579147" y="4084444"/>
            <a:ext cx="1982236" cy="27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lang="pt-BR" dirty="0" smtClean="0"/>
              <a:t>Unidades</a:t>
            </a:r>
            <a:r>
              <a:rPr lang="pt-BR" dirty="0" smtClean="0"/>
              <a:t> </a:t>
            </a:r>
            <a:r>
              <a:rPr lang="pt-BR" dirty="0"/>
              <a:t>x ticket médio </a:t>
            </a:r>
          </a:p>
        </p:txBody>
      </p:sp>
      <p:pic>
        <p:nvPicPr>
          <p:cNvPr id="190" name="Google Shape;169;p4" descr="Google Shape;169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894" y="3765651"/>
            <a:ext cx="295909" cy="295909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Google Shape;170;p4"/>
          <p:cNvSpPr/>
          <p:nvPr/>
        </p:nvSpPr>
        <p:spPr>
          <a:xfrm flipH="1">
            <a:off x="619518" y="5286764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92" name="Google Shape;171;p4"/>
          <p:cNvSpPr txBox="1"/>
          <p:nvPr/>
        </p:nvSpPr>
        <p:spPr>
          <a:xfrm>
            <a:off x="619517" y="4729910"/>
            <a:ext cx="1025402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193" name="Google Shape;172;p4"/>
          <p:cNvSpPr txBox="1"/>
          <p:nvPr/>
        </p:nvSpPr>
        <p:spPr>
          <a:xfrm>
            <a:off x="1644889" y="4483687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03</a:t>
            </a:r>
          </a:p>
        </p:txBody>
      </p:sp>
      <p:sp>
        <p:nvSpPr>
          <p:cNvPr id="194" name="Google Shape;173;p4"/>
          <p:cNvSpPr txBox="1"/>
          <p:nvPr/>
        </p:nvSpPr>
        <p:spPr>
          <a:xfrm>
            <a:off x="568124" y="5562493"/>
            <a:ext cx="3907801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pt-BR" dirty="0" smtClean="0"/>
              <a:t>105</a:t>
            </a:r>
            <a:r>
              <a:rPr lang="pt-BR" dirty="0" smtClean="0"/>
              <a:t> </a:t>
            </a:r>
            <a:r>
              <a:rPr lang="pt-BR" dirty="0"/>
              <a:t>x R$ </a:t>
            </a:r>
            <a:r>
              <a:rPr lang="pt-BR" dirty="0" smtClean="0"/>
              <a:t>50 </a:t>
            </a:r>
            <a:r>
              <a:rPr lang="pt-BR" dirty="0"/>
              <a:t>= </a:t>
            </a:r>
            <a:r>
              <a:rPr lang="pt-BR" b="1" dirty="0">
                <a:solidFill>
                  <a:srgbClr val="2374B9"/>
                </a:solidFill>
              </a:rPr>
              <a:t>R$ </a:t>
            </a:r>
            <a:r>
              <a:rPr lang="pt-BR" b="1" dirty="0" smtClean="0">
                <a:solidFill>
                  <a:srgbClr val="2374B9"/>
                </a:solidFill>
              </a:rPr>
              <a:t>5.25</a:t>
            </a:r>
            <a:r>
              <a:rPr lang="pt-BR" b="1" dirty="0" smtClean="0">
                <a:solidFill>
                  <a:srgbClr val="2374B9"/>
                </a:solidFill>
              </a:rPr>
              <a:t>0</a:t>
            </a:r>
            <a:endParaRPr lang="pt-BR" b="1" dirty="0">
              <a:solidFill>
                <a:srgbClr val="2374B9"/>
              </a:solidFill>
            </a:endParaRPr>
          </a:p>
        </p:txBody>
      </p:sp>
      <p:sp>
        <p:nvSpPr>
          <p:cNvPr id="195" name="Google Shape;174;p4"/>
          <p:cNvSpPr txBox="1"/>
          <p:nvPr/>
        </p:nvSpPr>
        <p:spPr>
          <a:xfrm>
            <a:off x="3095854" y="5660401"/>
            <a:ext cx="1453716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faturamento </a:t>
            </a:r>
          </a:p>
        </p:txBody>
      </p:sp>
      <p:sp>
        <p:nvSpPr>
          <p:cNvPr id="196" name="Google Shape;175;p4"/>
          <p:cNvSpPr txBox="1"/>
          <p:nvPr/>
        </p:nvSpPr>
        <p:spPr>
          <a:xfrm>
            <a:off x="514569" y="5962572"/>
            <a:ext cx="1982235" cy="27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lang="pt-BR" dirty="0" smtClean="0"/>
              <a:t>Unidades</a:t>
            </a:r>
            <a:r>
              <a:rPr lang="pt-BR" dirty="0" smtClean="0"/>
              <a:t> </a:t>
            </a:r>
            <a:r>
              <a:rPr lang="pt-BR" dirty="0"/>
              <a:t>x ticket médio </a:t>
            </a:r>
          </a:p>
        </p:txBody>
      </p:sp>
      <p:pic>
        <p:nvPicPr>
          <p:cNvPr id="197" name="Google Shape;176;p4" descr="Google Shape;176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706" y="5647047"/>
            <a:ext cx="295909" cy="295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Google Shape;177;p4" descr="Google Shape;177;p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754" y="841300"/>
            <a:ext cx="287565" cy="287564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Google Shape;178;p4"/>
          <p:cNvSpPr txBox="1"/>
          <p:nvPr/>
        </p:nvSpPr>
        <p:spPr>
          <a:xfrm>
            <a:off x="8070474" y="695150"/>
            <a:ext cx="3129001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>
                <a:solidFill>
                  <a:srgbClr val="001C5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r>
              <a:t>Faturamento</a:t>
            </a:r>
          </a:p>
        </p:txBody>
      </p:sp>
      <p:pic>
        <p:nvPicPr>
          <p:cNvPr id="200" name="Google Shape;179;p4" descr="Google Shape;179;p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250" y="6108374"/>
            <a:ext cx="889606" cy="553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Google Shape;158;p4" descr="Google Shape;158;p4"/>
          <p:cNvPicPr>
            <a:picLocks noChangeAspect="1"/>
          </p:cNvPicPr>
          <p:nvPr/>
        </p:nvPicPr>
        <p:blipFill>
          <a:blip r:embed="rId5"/>
          <a:srcRect l="55718" r="22065" b="49916"/>
          <a:stretch>
            <a:fillRect/>
          </a:stretch>
        </p:blipFill>
        <p:spPr>
          <a:xfrm rot="16200000">
            <a:off x="6194598" y="1295595"/>
            <a:ext cx="1364546" cy="1025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07" y="1428384"/>
            <a:ext cx="6298193" cy="451457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153;p4"/>
          <p:cNvSpPr/>
          <p:nvPr/>
        </p:nvSpPr>
        <p:spPr>
          <a:xfrm>
            <a:off x="8006950" y="2747149"/>
            <a:ext cx="3951900" cy="2727901"/>
          </a:xfrm>
          <a:prstGeom prst="rect">
            <a:avLst/>
          </a:prstGeom>
          <a:solidFill>
            <a:srgbClr val="2374B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5" name="Google Shape;154;p4"/>
          <p:cNvSpPr/>
          <p:nvPr/>
        </p:nvSpPr>
        <p:spPr>
          <a:xfrm flipH="1" flipV="1">
            <a:off x="557096" y="1252005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06" name="Google Shape;155;p4"/>
          <p:cNvSpPr txBox="1"/>
          <p:nvPr/>
        </p:nvSpPr>
        <p:spPr>
          <a:xfrm>
            <a:off x="557095" y="695151"/>
            <a:ext cx="1453717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Condomínio</a:t>
            </a:r>
          </a:p>
        </p:txBody>
      </p:sp>
      <p:sp>
        <p:nvSpPr>
          <p:cNvPr id="207" name="Google Shape;156;p4"/>
          <p:cNvSpPr txBox="1"/>
          <p:nvPr/>
        </p:nvSpPr>
        <p:spPr>
          <a:xfrm>
            <a:off x="1946918" y="447501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A</a:t>
            </a:r>
          </a:p>
        </p:txBody>
      </p:sp>
      <p:sp>
        <p:nvSpPr>
          <p:cNvPr id="208" name="Google Shape;160;p4"/>
          <p:cNvSpPr/>
          <p:nvPr/>
        </p:nvSpPr>
        <p:spPr>
          <a:xfrm flipH="1" flipV="1">
            <a:off x="557096" y="3243536"/>
            <a:ext cx="1905049" cy="1"/>
          </a:xfrm>
          <a:prstGeom prst="line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09" name="Google Shape;161;p4"/>
          <p:cNvSpPr txBox="1"/>
          <p:nvPr/>
        </p:nvSpPr>
        <p:spPr>
          <a:xfrm>
            <a:off x="557095" y="2686681"/>
            <a:ext cx="2590666" cy="551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t>Média dos </a:t>
            </a:r>
            <a:r>
              <a:rPr sz="2400" b="1">
                <a:solidFill>
                  <a:srgbClr val="2374B9"/>
                </a:solidFill>
              </a:rPr>
              <a:t>PDV’s</a:t>
            </a:r>
          </a:p>
        </p:txBody>
      </p:sp>
      <p:sp>
        <p:nvSpPr>
          <p:cNvPr id="210" name="Google Shape;171;p4"/>
          <p:cNvSpPr txBox="1"/>
          <p:nvPr/>
        </p:nvSpPr>
        <p:spPr>
          <a:xfrm>
            <a:off x="554912" y="4742243"/>
            <a:ext cx="2705960" cy="58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/>
              <a:t>Condomínio</a:t>
            </a:r>
            <a:endParaRPr dirty="0"/>
          </a:p>
          <a:p>
            <a:pPr>
              <a:defRPr sz="1600">
                <a:solidFill>
                  <a:srgbClr val="001C5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sz="1000" dirty="0"/>
              <a:t>                </a:t>
            </a:r>
            <a:r>
              <a:rPr sz="1000" dirty="0" smtClean="0"/>
              <a:t>(*</a:t>
            </a:r>
            <a:r>
              <a:rPr lang="pt-BR" sz="1000" dirty="0" smtClean="0"/>
              <a:t>Vertical</a:t>
            </a:r>
            <a:r>
              <a:rPr sz="1000" dirty="0" smtClean="0"/>
              <a:t>)</a:t>
            </a:r>
            <a:endParaRPr sz="1000" dirty="0"/>
          </a:p>
        </p:txBody>
      </p:sp>
      <p:sp>
        <p:nvSpPr>
          <p:cNvPr id="211" name="Google Shape;172;p4"/>
          <p:cNvSpPr txBox="1"/>
          <p:nvPr/>
        </p:nvSpPr>
        <p:spPr>
          <a:xfrm>
            <a:off x="1946918" y="4443793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C</a:t>
            </a:r>
          </a:p>
        </p:txBody>
      </p:sp>
      <p:pic>
        <p:nvPicPr>
          <p:cNvPr id="212" name="Google Shape;177;p4" descr="Google Shape;177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754" y="841300"/>
            <a:ext cx="287565" cy="287564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Google Shape;178;p4"/>
          <p:cNvSpPr txBox="1"/>
          <p:nvPr/>
        </p:nvSpPr>
        <p:spPr>
          <a:xfrm>
            <a:off x="8070474" y="695149"/>
            <a:ext cx="3642554" cy="114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>
                <a:solidFill>
                  <a:srgbClr val="001C5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r>
              <a:rPr dirty="0" err="1"/>
              <a:t>Faturamento</a:t>
            </a:r>
            <a:r>
              <a:rPr dirty="0"/>
              <a:t> de PDV’s </a:t>
            </a:r>
            <a:r>
              <a:rPr dirty="0" err="1"/>
              <a:t>semelhante</a:t>
            </a:r>
            <a:endParaRPr dirty="0"/>
          </a:p>
        </p:txBody>
      </p:sp>
      <p:pic>
        <p:nvPicPr>
          <p:cNvPr id="214" name="Google Shape;179;p4" descr="Google Shape;179;p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250" y="6108374"/>
            <a:ext cx="889606" cy="553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Google Shape;165;p4" descr="Google Shape;165;p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97" y="2042933"/>
            <a:ext cx="295909" cy="295909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Google Shape;159;p4"/>
          <p:cNvSpPr txBox="1"/>
          <p:nvPr/>
        </p:nvSpPr>
        <p:spPr>
          <a:xfrm>
            <a:off x="488206" y="1771259"/>
            <a:ext cx="5591932" cy="830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>
              <a:defRPr>
                <a:solidFill>
                  <a:srgbClr val="001C54"/>
                </a:solidFill>
              </a:defRPr>
            </a:pPr>
            <a:r>
              <a:rPr dirty="0" err="1"/>
              <a:t>Região</a:t>
            </a:r>
            <a:r>
              <a:rPr dirty="0"/>
              <a:t>:</a:t>
            </a:r>
            <a:r>
              <a:rPr lang="pt-BR" dirty="0"/>
              <a:t> </a:t>
            </a:r>
            <a:r>
              <a:rPr lang="pt-BR" dirty="0" smtClean="0"/>
              <a:t>Buritis</a:t>
            </a:r>
            <a:r>
              <a:rPr lang="pt-BR" dirty="0" smtClean="0"/>
              <a:t> </a:t>
            </a:r>
            <a:r>
              <a:rPr dirty="0"/>
              <a:t>l </a:t>
            </a:r>
            <a:r>
              <a:rPr lang="pt-BR" dirty="0"/>
              <a:t>Unidades </a:t>
            </a:r>
            <a:r>
              <a:rPr dirty="0"/>
              <a:t>:</a:t>
            </a:r>
            <a:r>
              <a:rPr lang="pt-BR" dirty="0"/>
              <a:t> </a:t>
            </a:r>
            <a:r>
              <a:rPr dirty="0" smtClean="0"/>
              <a:t>(</a:t>
            </a:r>
            <a:r>
              <a:rPr lang="pt-BR" dirty="0" smtClean="0"/>
              <a:t>108</a:t>
            </a:r>
            <a:r>
              <a:rPr dirty="0" smtClean="0"/>
              <a:t>) </a:t>
            </a:r>
            <a:r>
              <a:rPr dirty="0"/>
              <a:t>l Ticket </a:t>
            </a:r>
            <a:r>
              <a:rPr dirty="0" err="1"/>
              <a:t>médio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lang="pt-BR" dirty="0"/>
              <a:t>Un</a:t>
            </a:r>
            <a:r>
              <a:rPr dirty="0"/>
              <a:t>: (R$</a:t>
            </a:r>
            <a:r>
              <a:rPr lang="pt-BR" dirty="0"/>
              <a:t> </a:t>
            </a:r>
            <a:r>
              <a:rPr lang="pt-BR" dirty="0" smtClean="0"/>
              <a:t>75,90</a:t>
            </a:r>
            <a:r>
              <a:rPr dirty="0" smtClean="0"/>
              <a:t>)</a:t>
            </a:r>
            <a:r>
              <a:rPr lang="pt-BR" dirty="0"/>
              <a:t/>
            </a:r>
            <a:br>
              <a:rPr lang="pt-BR" dirty="0"/>
            </a:br>
            <a:r>
              <a:rPr dirty="0"/>
              <a:t>	</a:t>
            </a:r>
          </a:p>
          <a:p>
            <a:pPr>
              <a:defRPr>
                <a:solidFill>
                  <a:srgbClr val="2374B9"/>
                </a:solidFill>
              </a:defRPr>
            </a:pPr>
            <a:r>
              <a:rPr dirty="0"/>
              <a:t>R$ </a:t>
            </a:r>
            <a:r>
              <a:rPr lang="pt-BR" b="1" dirty="0" smtClean="0"/>
              <a:t>8.198,00</a:t>
            </a:r>
            <a:endParaRPr dirty="0"/>
          </a:p>
        </p:txBody>
      </p:sp>
      <p:sp>
        <p:nvSpPr>
          <p:cNvPr id="217" name="Google Shape;159;p4"/>
          <p:cNvSpPr txBox="1"/>
          <p:nvPr/>
        </p:nvSpPr>
        <p:spPr>
          <a:xfrm>
            <a:off x="488206" y="5692892"/>
            <a:ext cx="6274235" cy="830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>
              <a:defRPr>
                <a:solidFill>
                  <a:srgbClr val="001C54"/>
                </a:solidFill>
              </a:defRPr>
            </a:pPr>
            <a:r>
              <a:rPr lang="pt-BR" dirty="0"/>
              <a:t>Região: </a:t>
            </a:r>
            <a:r>
              <a:rPr lang="pt-BR" dirty="0" smtClean="0"/>
              <a:t>Centro</a:t>
            </a:r>
            <a:r>
              <a:rPr lang="pt-BR" dirty="0" smtClean="0"/>
              <a:t> </a:t>
            </a:r>
            <a:r>
              <a:rPr lang="pt-BR" dirty="0"/>
              <a:t>l </a:t>
            </a:r>
            <a:r>
              <a:rPr lang="pt-BR" dirty="0" smtClean="0"/>
              <a:t>Unidades </a:t>
            </a:r>
            <a:r>
              <a:rPr lang="pt-BR" dirty="0" smtClean="0"/>
              <a:t>:(</a:t>
            </a:r>
            <a:r>
              <a:rPr lang="pt-BR" dirty="0" smtClean="0"/>
              <a:t>96</a:t>
            </a:r>
            <a:r>
              <a:rPr lang="pt-BR" dirty="0" smtClean="0"/>
              <a:t>) </a:t>
            </a:r>
            <a:r>
              <a:rPr lang="pt-BR" dirty="0"/>
              <a:t>l Ticket médio por pessoa: (R$ </a:t>
            </a:r>
            <a:r>
              <a:rPr lang="pt-BR" dirty="0" smtClean="0"/>
              <a:t>37,66</a:t>
            </a:r>
            <a:r>
              <a:rPr lang="pt-BR" dirty="0" smtClean="0"/>
              <a:t>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	</a:t>
            </a:r>
          </a:p>
          <a:p>
            <a:pPr>
              <a:defRPr>
                <a:solidFill>
                  <a:srgbClr val="2374B9"/>
                </a:solidFill>
              </a:defRPr>
            </a:pPr>
            <a:r>
              <a:rPr lang="pt-BR" dirty="0"/>
              <a:t>R$ </a:t>
            </a:r>
            <a:r>
              <a:rPr lang="pt-BR" b="1" dirty="0" smtClean="0"/>
              <a:t>3.616,00</a:t>
            </a:r>
            <a:endParaRPr lang="pt-BR" dirty="0"/>
          </a:p>
        </p:txBody>
      </p:sp>
      <p:sp>
        <p:nvSpPr>
          <p:cNvPr id="218" name="Google Shape;159;p4"/>
          <p:cNvSpPr txBox="1"/>
          <p:nvPr/>
        </p:nvSpPr>
        <p:spPr>
          <a:xfrm>
            <a:off x="504070" y="3495650"/>
            <a:ext cx="5514814" cy="1046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solidFill>
                  <a:srgbClr val="001C54"/>
                </a:solidFill>
              </a:defRPr>
            </a:pPr>
            <a:r>
              <a:rPr lang="pt-BR" dirty="0"/>
              <a:t>Região: Belo Horizonte l </a:t>
            </a:r>
            <a:r>
              <a:rPr lang="pt-BR" dirty="0" smtClean="0"/>
              <a:t>Unidades </a:t>
            </a:r>
            <a:r>
              <a:rPr lang="pt-BR" dirty="0" smtClean="0"/>
              <a:t>:(</a:t>
            </a:r>
            <a:r>
              <a:rPr lang="pt-BR" dirty="0" smtClean="0"/>
              <a:t>95-108</a:t>
            </a:r>
            <a:r>
              <a:rPr lang="pt-BR" dirty="0" smtClean="0"/>
              <a:t>) </a:t>
            </a:r>
            <a:r>
              <a:rPr lang="pt-BR" dirty="0"/>
              <a:t>l Ticket médio </a:t>
            </a:r>
            <a:r>
              <a:rPr lang="pt-BR" dirty="0" smtClean="0"/>
              <a:t>por </a:t>
            </a:r>
            <a:r>
              <a:rPr lang="pt-BR" dirty="0" err="1" smtClean="0"/>
              <a:t>Un</a:t>
            </a:r>
            <a:r>
              <a:rPr lang="pt-BR" dirty="0" smtClean="0"/>
              <a:t>: </a:t>
            </a:r>
            <a:r>
              <a:rPr lang="pt-BR" dirty="0"/>
              <a:t>(R$ </a:t>
            </a:r>
            <a:r>
              <a:rPr lang="pt-BR" dirty="0" smtClean="0"/>
              <a:t>58,58)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	</a:t>
            </a:r>
          </a:p>
          <a:p>
            <a:pPr>
              <a:defRPr>
                <a:solidFill>
                  <a:srgbClr val="2374B9"/>
                </a:solidFill>
              </a:defRPr>
            </a:pPr>
            <a:r>
              <a:rPr lang="pt-BR" dirty="0"/>
              <a:t>R$ </a:t>
            </a:r>
            <a:r>
              <a:rPr lang="pt-BR" b="1" dirty="0" smtClean="0"/>
              <a:t>6.150,85</a:t>
            </a:r>
            <a:endParaRPr lang="pt-BR" dirty="0"/>
          </a:p>
        </p:txBody>
      </p:sp>
      <p:pic>
        <p:nvPicPr>
          <p:cNvPr id="219" name="Google Shape;165;p4" descr="Google Shape;165;p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97" y="4125696"/>
            <a:ext cx="295909" cy="295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Google Shape;165;p4" descr="Google Shape;165;p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97" y="6029178"/>
            <a:ext cx="295909" cy="295909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Google Shape;154;p4"/>
          <p:cNvSpPr/>
          <p:nvPr/>
        </p:nvSpPr>
        <p:spPr>
          <a:xfrm flipH="1" flipV="1">
            <a:off x="557096" y="3249637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22" name="Google Shape;154;p4"/>
          <p:cNvSpPr/>
          <p:nvPr/>
        </p:nvSpPr>
        <p:spPr>
          <a:xfrm flipH="1">
            <a:off x="557096" y="5273611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pic>
        <p:nvPicPr>
          <p:cNvPr id="224" name="Google Shape;158;p4" descr="Google Shape;158;p4"/>
          <p:cNvPicPr>
            <a:picLocks noChangeAspect="1"/>
          </p:cNvPicPr>
          <p:nvPr/>
        </p:nvPicPr>
        <p:blipFill>
          <a:blip r:embed="rId5"/>
          <a:srcRect l="55718" r="22065" b="49916"/>
          <a:stretch>
            <a:fillRect/>
          </a:stretch>
        </p:blipFill>
        <p:spPr>
          <a:xfrm rot="16200000">
            <a:off x="6301234" y="1493787"/>
            <a:ext cx="1364546" cy="1025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22" y="1708539"/>
            <a:ext cx="5696291" cy="43677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184;p5"/>
          <p:cNvSpPr/>
          <p:nvPr/>
        </p:nvSpPr>
        <p:spPr>
          <a:xfrm>
            <a:off x="7956726" y="2697845"/>
            <a:ext cx="3232470" cy="4160155"/>
          </a:xfrm>
          <a:prstGeom prst="rect">
            <a:avLst/>
          </a:prstGeom>
          <a:solidFill>
            <a:srgbClr val="EDB12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8" name="Google Shape;185;p5"/>
          <p:cNvSpPr/>
          <p:nvPr/>
        </p:nvSpPr>
        <p:spPr>
          <a:xfrm flipH="1" flipV="1">
            <a:off x="684096" y="1252005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29" name="Google Shape;186;p5"/>
          <p:cNvSpPr txBox="1"/>
          <p:nvPr/>
        </p:nvSpPr>
        <p:spPr>
          <a:xfrm>
            <a:off x="684095" y="695151"/>
            <a:ext cx="10254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35384C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230" name="Google Shape;187;p5"/>
          <p:cNvSpPr txBox="1"/>
          <p:nvPr/>
        </p:nvSpPr>
        <p:spPr>
          <a:xfrm>
            <a:off x="1709467" y="448930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01</a:t>
            </a:r>
          </a:p>
        </p:txBody>
      </p:sp>
      <p:sp>
        <p:nvSpPr>
          <p:cNvPr id="231" name="Google Shape;190;p5"/>
          <p:cNvSpPr txBox="1"/>
          <p:nvPr/>
        </p:nvSpPr>
        <p:spPr>
          <a:xfrm>
            <a:off x="583194" y="1618451"/>
            <a:ext cx="4173900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lang="pt-BR" dirty="0" smtClean="0"/>
              <a:t>R$14.270</a:t>
            </a:r>
            <a:r>
              <a:rPr dirty="0" smtClean="0"/>
              <a:t>/ </a:t>
            </a:r>
            <a:r>
              <a:rPr dirty="0"/>
              <a:t>R$ </a:t>
            </a:r>
            <a:r>
              <a:rPr lang="pt-BR" dirty="0" smtClean="0"/>
              <a:t>10.5</a:t>
            </a:r>
            <a:r>
              <a:rPr lang="pt-BR" dirty="0" smtClean="0"/>
              <a:t>00</a:t>
            </a:r>
            <a:r>
              <a:rPr dirty="0" smtClean="0"/>
              <a:t> </a:t>
            </a:r>
            <a:r>
              <a:rPr dirty="0"/>
              <a:t>x </a:t>
            </a:r>
            <a:r>
              <a:rPr dirty="0" smtClean="0"/>
              <a:t>1</a:t>
            </a:r>
            <a:r>
              <a:rPr lang="pt-BR" dirty="0"/>
              <a:t>5</a:t>
            </a:r>
            <a:r>
              <a:rPr dirty="0" smtClean="0"/>
              <a:t>% </a:t>
            </a:r>
            <a:r>
              <a:rPr dirty="0"/>
              <a:t>=</a:t>
            </a:r>
            <a:r>
              <a:rPr dirty="0">
                <a:solidFill>
                  <a:srgbClr val="35384C"/>
                </a:solidFill>
              </a:rPr>
              <a:t> </a:t>
            </a:r>
            <a:r>
              <a:rPr lang="pt-BR" b="1" dirty="0" smtClean="0">
                <a:solidFill>
                  <a:srgbClr val="2374B9"/>
                </a:solidFill>
                <a:latin typeface="Poppins"/>
                <a:sym typeface="Poppins"/>
              </a:rPr>
              <a:t>9,06</a:t>
            </a:r>
            <a:r>
              <a:rPr lang="pt-BR" b="1" dirty="0" smtClean="0">
                <a:solidFill>
                  <a:srgbClr val="2374B9"/>
                </a:solidFill>
                <a:latin typeface="Poppins"/>
                <a:cs typeface="Poppins"/>
                <a:sym typeface="Poppins"/>
              </a:rPr>
              <a:t> </a:t>
            </a:r>
            <a:r>
              <a:rPr b="1" dirty="0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rPr>
              <a:t>meses</a:t>
            </a:r>
          </a:p>
        </p:txBody>
      </p:sp>
      <p:sp>
        <p:nvSpPr>
          <p:cNvPr id="232" name="Google Shape;191;p5"/>
          <p:cNvSpPr/>
          <p:nvPr/>
        </p:nvSpPr>
        <p:spPr>
          <a:xfrm flipH="1">
            <a:off x="684096" y="3408636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33" name="Google Shape;192;p5"/>
          <p:cNvSpPr txBox="1"/>
          <p:nvPr/>
        </p:nvSpPr>
        <p:spPr>
          <a:xfrm>
            <a:off x="684095" y="2851781"/>
            <a:ext cx="1025401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35384C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234" name="Google Shape;193;p5"/>
          <p:cNvSpPr txBox="1"/>
          <p:nvPr/>
        </p:nvSpPr>
        <p:spPr>
          <a:xfrm>
            <a:off x="1709467" y="2605559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02</a:t>
            </a:r>
          </a:p>
        </p:txBody>
      </p:sp>
      <p:sp>
        <p:nvSpPr>
          <p:cNvPr id="235" name="Google Shape;194;p5"/>
          <p:cNvSpPr txBox="1"/>
          <p:nvPr/>
        </p:nvSpPr>
        <p:spPr>
          <a:xfrm>
            <a:off x="4081925" y="2018531"/>
            <a:ext cx="1453716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payback</a:t>
            </a:r>
          </a:p>
        </p:txBody>
      </p:sp>
      <p:sp>
        <p:nvSpPr>
          <p:cNvPr id="236" name="Google Shape;195;p5"/>
          <p:cNvSpPr txBox="1"/>
          <p:nvPr/>
        </p:nvSpPr>
        <p:spPr>
          <a:xfrm>
            <a:off x="600747" y="2042847"/>
            <a:ext cx="3669825" cy="27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dirty="0" err="1"/>
              <a:t>investimento</a:t>
            </a:r>
            <a:r>
              <a:rPr dirty="0"/>
              <a:t> / (</a:t>
            </a:r>
            <a:r>
              <a:rPr dirty="0" err="1"/>
              <a:t>faturamento</a:t>
            </a:r>
            <a:r>
              <a:rPr dirty="0"/>
              <a:t> x </a:t>
            </a:r>
            <a:r>
              <a:rPr dirty="0" err="1"/>
              <a:t>margem</a:t>
            </a:r>
            <a:r>
              <a:rPr dirty="0"/>
              <a:t> </a:t>
            </a:r>
            <a:r>
              <a:rPr dirty="0" err="1" smtClean="0"/>
              <a:t>líquida</a:t>
            </a:r>
            <a:r>
              <a:rPr lang="pt-BR" dirty="0" smtClean="0"/>
              <a:t>) </a:t>
            </a:r>
            <a:endParaRPr dirty="0"/>
          </a:p>
        </p:txBody>
      </p:sp>
      <p:sp>
        <p:nvSpPr>
          <p:cNvPr id="237" name="Google Shape;196;p5"/>
          <p:cNvSpPr/>
          <p:nvPr/>
        </p:nvSpPr>
        <p:spPr>
          <a:xfrm flipH="1">
            <a:off x="619518" y="5286764"/>
            <a:ext cx="1905049" cy="1"/>
          </a:xfrm>
          <a:prstGeom prst="line">
            <a:avLst/>
          </a:prstGeom>
          <a:ln w="28575">
            <a:solidFill>
              <a:srgbClr val="EDB125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238" name="Google Shape;197;p5"/>
          <p:cNvSpPr txBox="1"/>
          <p:nvPr/>
        </p:nvSpPr>
        <p:spPr>
          <a:xfrm>
            <a:off x="619517" y="4729910"/>
            <a:ext cx="1025402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>
                <a:solidFill>
                  <a:srgbClr val="35384C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Cenário</a:t>
            </a:r>
          </a:p>
        </p:txBody>
      </p:sp>
      <p:sp>
        <p:nvSpPr>
          <p:cNvPr id="239" name="Google Shape;198;p5"/>
          <p:cNvSpPr txBox="1"/>
          <p:nvPr/>
        </p:nvSpPr>
        <p:spPr>
          <a:xfrm>
            <a:off x="1644889" y="4483687"/>
            <a:ext cx="1025369" cy="91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4800" b="1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03</a:t>
            </a:r>
          </a:p>
        </p:txBody>
      </p:sp>
      <p:pic>
        <p:nvPicPr>
          <p:cNvPr id="240" name="Google Shape;199;p5" descr="Google Shape;199;p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642" y="841300"/>
            <a:ext cx="287565" cy="287564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Google Shape;200;p5"/>
          <p:cNvSpPr txBox="1"/>
          <p:nvPr/>
        </p:nvSpPr>
        <p:spPr>
          <a:xfrm>
            <a:off x="7704111" y="614480"/>
            <a:ext cx="2665200" cy="894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3200">
                <a:solidFill>
                  <a:srgbClr val="001C5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pPr>
            <a:r>
              <a:t>  Payback</a:t>
            </a:r>
            <a:br/>
            <a:r>
              <a:rPr sz="1500"/>
              <a:t>*</a:t>
            </a:r>
            <a:r>
              <a:rPr sz="1300" u="sng"/>
              <a:t>Sem considerar o valor do BID</a:t>
            </a:r>
          </a:p>
        </p:txBody>
      </p:sp>
      <p:pic>
        <p:nvPicPr>
          <p:cNvPr id="242" name="Google Shape;201;p5" descr="Google Shape;201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34610" flipH="1">
            <a:off x="4545751" y="1732821"/>
            <a:ext cx="316486" cy="316486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Google Shape;202;p5"/>
          <p:cNvSpPr txBox="1"/>
          <p:nvPr/>
        </p:nvSpPr>
        <p:spPr>
          <a:xfrm>
            <a:off x="555022" y="3702549"/>
            <a:ext cx="4370872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lang="pt-BR" dirty="0" smtClean="0"/>
              <a:t>R$14.270</a:t>
            </a:r>
            <a:r>
              <a:rPr lang="pt-BR" dirty="0" smtClean="0"/>
              <a:t>/ </a:t>
            </a:r>
            <a:r>
              <a:rPr lang="pt-BR" dirty="0"/>
              <a:t>R$ </a:t>
            </a:r>
            <a:r>
              <a:rPr lang="pt-BR" dirty="0" smtClean="0"/>
              <a:t>7.875</a:t>
            </a:r>
            <a:r>
              <a:rPr lang="pt-BR" dirty="0" smtClean="0"/>
              <a:t> </a:t>
            </a:r>
            <a:r>
              <a:rPr lang="pt-BR" dirty="0" smtClean="0"/>
              <a:t>x 15% </a:t>
            </a:r>
            <a:r>
              <a:rPr lang="pt-BR" dirty="0"/>
              <a:t>=</a:t>
            </a:r>
            <a:r>
              <a:rPr lang="pt-BR" dirty="0">
                <a:solidFill>
                  <a:srgbClr val="35384C"/>
                </a:solidFill>
              </a:rPr>
              <a:t> </a:t>
            </a:r>
            <a:r>
              <a:rPr lang="pt-BR" b="1" dirty="0" smtClean="0">
                <a:solidFill>
                  <a:srgbClr val="2374B9"/>
                </a:solidFill>
                <a:latin typeface="Poppins"/>
                <a:sym typeface="Poppins"/>
              </a:rPr>
              <a:t>12,08</a:t>
            </a:r>
            <a:r>
              <a:rPr lang="pt-BR" b="1" dirty="0" smtClean="0">
                <a:solidFill>
                  <a:srgbClr val="2374B9"/>
                </a:solidFill>
                <a:latin typeface="Poppins"/>
                <a:cs typeface="Poppins"/>
                <a:sym typeface="Poppins"/>
              </a:rPr>
              <a:t> </a:t>
            </a:r>
            <a:r>
              <a:rPr lang="pt-BR" b="1" dirty="0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rPr>
              <a:t>meses</a:t>
            </a:r>
          </a:p>
        </p:txBody>
      </p:sp>
      <p:sp>
        <p:nvSpPr>
          <p:cNvPr id="244" name="Google Shape;203;p5"/>
          <p:cNvSpPr txBox="1"/>
          <p:nvPr/>
        </p:nvSpPr>
        <p:spPr>
          <a:xfrm>
            <a:off x="4279915" y="4126946"/>
            <a:ext cx="1453716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payback</a:t>
            </a:r>
          </a:p>
        </p:txBody>
      </p:sp>
      <p:sp>
        <p:nvSpPr>
          <p:cNvPr id="245" name="Google Shape;204;p5"/>
          <p:cNvSpPr txBox="1"/>
          <p:nvPr/>
        </p:nvSpPr>
        <p:spPr>
          <a:xfrm>
            <a:off x="572575" y="4126946"/>
            <a:ext cx="3669825" cy="27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lang="pt-BR" dirty="0"/>
              <a:t>investimento / (faturamento x margem </a:t>
            </a:r>
            <a:r>
              <a:rPr lang="pt-BR" dirty="0" smtClean="0"/>
              <a:t>líquida) </a:t>
            </a:r>
            <a:endParaRPr lang="pt-BR" dirty="0"/>
          </a:p>
        </p:txBody>
      </p:sp>
      <p:pic>
        <p:nvPicPr>
          <p:cNvPr id="246" name="Google Shape;205;p5" descr="Google Shape;205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34610" flipH="1">
            <a:off x="4630816" y="3782031"/>
            <a:ext cx="316486" cy="316486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Google Shape;206;p5"/>
          <p:cNvSpPr txBox="1"/>
          <p:nvPr/>
        </p:nvSpPr>
        <p:spPr>
          <a:xfrm>
            <a:off x="526850" y="5520506"/>
            <a:ext cx="4173900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600">
                <a:solidFill>
                  <a:srgbClr val="001C54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lang="pt-BR" dirty="0" smtClean="0"/>
              <a:t>R$14.270</a:t>
            </a:r>
            <a:r>
              <a:rPr lang="pt-BR" dirty="0" smtClean="0"/>
              <a:t>/ </a:t>
            </a:r>
            <a:r>
              <a:rPr lang="pt-BR" dirty="0"/>
              <a:t>R$ </a:t>
            </a:r>
            <a:r>
              <a:rPr lang="pt-BR" dirty="0" smtClean="0"/>
              <a:t>5.250</a:t>
            </a:r>
            <a:r>
              <a:rPr lang="pt-BR" dirty="0" smtClean="0"/>
              <a:t> </a:t>
            </a:r>
            <a:r>
              <a:rPr lang="pt-BR" dirty="0"/>
              <a:t>x 15% =</a:t>
            </a:r>
            <a:r>
              <a:rPr lang="pt-BR" dirty="0">
                <a:solidFill>
                  <a:srgbClr val="35384C"/>
                </a:solidFill>
              </a:rPr>
              <a:t> </a:t>
            </a:r>
            <a:r>
              <a:rPr lang="pt-BR" b="1" dirty="0" smtClean="0">
                <a:solidFill>
                  <a:srgbClr val="2374B9"/>
                </a:solidFill>
                <a:latin typeface="Poppins"/>
                <a:sym typeface="Poppins"/>
              </a:rPr>
              <a:t>18</a:t>
            </a:r>
            <a:r>
              <a:rPr lang="pt-BR" b="1" dirty="0" smtClean="0">
                <a:solidFill>
                  <a:srgbClr val="2374B9"/>
                </a:solidFill>
                <a:latin typeface="Poppins"/>
                <a:sym typeface="Poppins"/>
              </a:rPr>
              <a:t>,12</a:t>
            </a:r>
            <a:r>
              <a:rPr lang="pt-BR" b="1" dirty="0" smtClean="0">
                <a:solidFill>
                  <a:srgbClr val="2374B9"/>
                </a:solidFill>
                <a:latin typeface="Poppins"/>
                <a:cs typeface="Poppins"/>
                <a:sym typeface="Poppins"/>
              </a:rPr>
              <a:t> </a:t>
            </a:r>
            <a:r>
              <a:rPr lang="pt-BR" b="1" dirty="0">
                <a:solidFill>
                  <a:srgbClr val="2374B9"/>
                </a:solidFill>
                <a:latin typeface="Poppins"/>
                <a:ea typeface="Poppins"/>
                <a:cs typeface="Poppins"/>
                <a:sym typeface="Poppins"/>
              </a:rPr>
              <a:t>meses</a:t>
            </a:r>
          </a:p>
        </p:txBody>
      </p:sp>
      <p:sp>
        <p:nvSpPr>
          <p:cNvPr id="248" name="Google Shape;207;p5"/>
          <p:cNvSpPr txBox="1"/>
          <p:nvPr/>
        </p:nvSpPr>
        <p:spPr>
          <a:xfrm>
            <a:off x="4279915" y="5908485"/>
            <a:ext cx="1453716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t>payback</a:t>
            </a:r>
          </a:p>
        </p:txBody>
      </p:sp>
      <p:sp>
        <p:nvSpPr>
          <p:cNvPr id="249" name="Google Shape;208;p5"/>
          <p:cNvSpPr txBox="1"/>
          <p:nvPr/>
        </p:nvSpPr>
        <p:spPr>
          <a:xfrm>
            <a:off x="544403" y="5944903"/>
            <a:ext cx="3669825" cy="46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r>
              <a:rPr dirty="0" err="1"/>
              <a:t>investimento</a:t>
            </a:r>
            <a:r>
              <a:rPr dirty="0"/>
              <a:t> / (</a:t>
            </a:r>
            <a:r>
              <a:rPr dirty="0" err="1"/>
              <a:t>faturamento</a:t>
            </a:r>
            <a:r>
              <a:rPr dirty="0"/>
              <a:t> x </a:t>
            </a:r>
            <a:r>
              <a:rPr dirty="0" err="1"/>
              <a:t>margem</a:t>
            </a:r>
            <a:r>
              <a:rPr dirty="0"/>
              <a:t> </a:t>
            </a:r>
            <a:r>
              <a:rPr dirty="0" err="1"/>
              <a:t>líquida</a:t>
            </a:r>
            <a:r>
              <a:rPr dirty="0"/>
              <a:t>)</a:t>
            </a:r>
          </a:p>
        </p:txBody>
      </p:sp>
      <p:pic>
        <p:nvPicPr>
          <p:cNvPr id="250" name="Google Shape;209;p5" descr="Google Shape;209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34610" flipH="1">
            <a:off x="4705643" y="5622776"/>
            <a:ext cx="316485" cy="3164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Google Shape;210;p5" descr="Google Shape;210;p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250" y="287349"/>
            <a:ext cx="889606" cy="553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Google Shape;189;p5" descr="Google Shape;189;p5"/>
          <p:cNvPicPr>
            <a:picLocks noChangeAspect="1"/>
          </p:cNvPicPr>
          <p:nvPr/>
        </p:nvPicPr>
        <p:blipFill>
          <a:blip r:embed="rId5"/>
          <a:srcRect l="34070" r="408" b="49916"/>
          <a:stretch>
            <a:fillRect/>
          </a:stretch>
        </p:blipFill>
        <p:spPr>
          <a:xfrm rot="16200000">
            <a:off x="9667148" y="4351265"/>
            <a:ext cx="4024335" cy="1025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42" y="1619050"/>
            <a:ext cx="6197580" cy="52389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15;p6"/>
          <p:cNvSpPr txBox="1"/>
          <p:nvPr/>
        </p:nvSpPr>
        <p:spPr>
          <a:xfrm>
            <a:off x="2244067" y="1541801"/>
            <a:ext cx="7703868" cy="67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899" tIns="121899" rIns="121899" bIns="121899">
            <a:spAutoFit/>
          </a:bodyPr>
          <a:lstStyle>
            <a:lvl1pPr algn="ctr">
              <a:defRPr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t>Conclusão</a:t>
            </a:r>
          </a:p>
        </p:txBody>
      </p:sp>
      <p:pic>
        <p:nvPicPr>
          <p:cNvPr id="255" name="Google Shape;216;p6" descr="Google Shape;216;p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63075" y="906986"/>
            <a:ext cx="465852" cy="473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Google Shape;217;p6" descr="Google Shape;217;p6"/>
          <p:cNvPicPr>
            <a:picLocks noChangeAspect="1"/>
          </p:cNvPicPr>
          <p:nvPr/>
        </p:nvPicPr>
        <p:blipFill>
          <a:blip r:embed="rId3"/>
          <a:srcRect t="16817" r="5597" b="67054"/>
          <a:stretch>
            <a:fillRect/>
          </a:stretch>
        </p:blipFill>
        <p:spPr>
          <a:xfrm>
            <a:off x="0" y="6518608"/>
            <a:ext cx="6507907" cy="370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Google Shape;218;p6" descr="Google Shape;218;p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559" y="5627349"/>
            <a:ext cx="1034876" cy="644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Google Shape;219;p6" descr="Google Shape;219;p6"/>
          <p:cNvPicPr>
            <a:picLocks noChangeAspect="1"/>
          </p:cNvPicPr>
          <p:nvPr/>
        </p:nvPicPr>
        <p:blipFill>
          <a:blip r:embed="rId3"/>
          <a:srcRect t="16817" r="17546" b="67053"/>
          <a:stretch>
            <a:fillRect/>
          </a:stretch>
        </p:blipFill>
        <p:spPr>
          <a:xfrm>
            <a:off x="6507901" y="6505950"/>
            <a:ext cx="5684100" cy="370651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Google Shape;220;p6"/>
          <p:cNvSpPr txBox="1"/>
          <p:nvPr/>
        </p:nvSpPr>
        <p:spPr>
          <a:xfrm>
            <a:off x="1676667" y="2169211"/>
            <a:ext cx="8838659" cy="323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algn="ctr"/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O Condomínio Edifício Danilo </a:t>
            </a:r>
            <a:r>
              <a:rPr lang="pt-BR" sz="1800" dirty="0" err="1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Antonini</a:t>
            </a:r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 está localizado na Rua </a:t>
            </a:r>
            <a:r>
              <a:rPr lang="pt-BR" sz="1800" dirty="0" err="1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Guajajaras</a:t>
            </a:r>
            <a:r>
              <a:rPr lang="pt-BR" sz="18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, n: 1172, Bairro: Lourdes</a:t>
            </a:r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, </a:t>
            </a:r>
            <a:r>
              <a:rPr lang="pt-BR" sz="18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Belo </a:t>
            </a:r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Horizonte. Possui </a:t>
            </a:r>
            <a:r>
              <a:rPr lang="pt-BR" sz="18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105 aptos, (13 andares + pilotis = [Salão de festas e academia] + térreo) com média de 1 a 2 pessoas por unidade, sendo que alguns apartamentos são utilizados no regime de </a:t>
            </a:r>
            <a:r>
              <a:rPr lang="pt-BR" sz="1800" dirty="0" err="1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airbnb</a:t>
            </a:r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. O prédio está em fase de reforma do </a:t>
            </a:r>
            <a:r>
              <a:rPr lang="pt-BR" sz="18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salão de festas e academia, implementando uma área gourmet através de projeto realizado com uma arquiteta, no qual já contempla um espaço para implementação de mini mercado. Inclusive é item (Implementação do mini mercado) que já está aprovado em Assembleia Geral Extraordinária (AGE), com registro em Ata lavrada em cartório</a:t>
            </a:r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.</a:t>
            </a:r>
          </a:p>
          <a:p>
            <a:pPr algn="ctr"/>
            <a:r>
              <a:rPr lang="pt-BR" sz="1800" dirty="0" smtClean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As fotos anexas a esta analise de viabilidade são do projeto em execução. A estimativa de faturamento é entre R$ 10.500 e R$ 5.250</a:t>
            </a:r>
            <a:endParaRPr lang="pt-BR" sz="18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28;p7"/>
          <p:cNvSpPr txBox="1"/>
          <p:nvPr/>
        </p:nvSpPr>
        <p:spPr>
          <a:xfrm>
            <a:off x="4038603" y="4269585"/>
            <a:ext cx="4114801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899" tIns="121899" rIns="121899" bIns="12189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</a:lstStyle>
          <a:p>
            <a:r>
              <a:t>Seu minimercado honesto</a:t>
            </a:r>
          </a:p>
        </p:txBody>
      </p:sp>
      <p:pic>
        <p:nvPicPr>
          <p:cNvPr id="262" name="Google Shape;229;p7" descr="Google Shape;229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09" y="2034431"/>
            <a:ext cx="3932800" cy="244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Analise de Viabilidade - Interni Sistemas Automotivos - Be Honest</Template>
  <TotalTime>1762</TotalTime>
  <Words>425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8" baseType="lpstr">
      <vt:lpstr>Arial</vt:lpstr>
      <vt:lpstr>Calibri</vt:lpstr>
      <vt:lpstr>Montserrat</vt:lpstr>
      <vt:lpstr>Poppins</vt:lpstr>
      <vt:lpstr>Poppins Black</vt:lpstr>
      <vt:lpstr>Poppins ExtraBold</vt:lpstr>
      <vt:lpstr>Poppins Light</vt:lpstr>
      <vt:lpstr>Poppins Light</vt:lpstr>
      <vt:lpstr>Poppins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Bernardo Fonseca Guimaraes</dc:creator>
  <cp:lastModifiedBy>ANDRÉ SIQUEIRA</cp:lastModifiedBy>
  <cp:revision>25</cp:revision>
  <dcterms:created xsi:type="dcterms:W3CDTF">2024-08-05T17:05:54Z</dcterms:created>
  <dcterms:modified xsi:type="dcterms:W3CDTF">2024-11-05T16:02:27Z</dcterms:modified>
</cp:coreProperties>
</file>